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6"/>
  </p:sldMasterIdLst>
  <p:notesMasterIdLst>
    <p:notesMasterId r:id="rId105"/>
  </p:notesMasterIdLst>
  <p:handoutMasterIdLst>
    <p:handoutMasterId r:id="rId106"/>
  </p:handoutMasterIdLst>
  <p:sldIdLst>
    <p:sldId id="305" r:id="rId7"/>
    <p:sldId id="282" r:id="rId8"/>
    <p:sldId id="292" r:id="rId9"/>
    <p:sldId id="283" r:id="rId10"/>
    <p:sldId id="346" r:id="rId11"/>
    <p:sldId id="303" r:id="rId12"/>
    <p:sldId id="293" r:id="rId13"/>
    <p:sldId id="298" r:id="rId14"/>
    <p:sldId id="299" r:id="rId15"/>
    <p:sldId id="327" r:id="rId16"/>
    <p:sldId id="300" r:id="rId17"/>
    <p:sldId id="301" r:id="rId18"/>
    <p:sldId id="302" r:id="rId19"/>
    <p:sldId id="308" r:id="rId20"/>
    <p:sldId id="359" r:id="rId21"/>
    <p:sldId id="357" r:id="rId22"/>
    <p:sldId id="309" r:id="rId23"/>
    <p:sldId id="311" r:id="rId24"/>
    <p:sldId id="358" r:id="rId25"/>
    <p:sldId id="304" r:id="rId26"/>
    <p:sldId id="328" r:id="rId27"/>
    <p:sldId id="344" r:id="rId28"/>
    <p:sldId id="306" r:id="rId29"/>
    <p:sldId id="360" r:id="rId30"/>
    <p:sldId id="362" r:id="rId31"/>
    <p:sldId id="363" r:id="rId32"/>
    <p:sldId id="364" r:id="rId33"/>
    <p:sldId id="365" r:id="rId34"/>
    <p:sldId id="314" r:id="rId35"/>
    <p:sldId id="315" r:id="rId36"/>
    <p:sldId id="313" r:id="rId37"/>
    <p:sldId id="307" r:id="rId38"/>
    <p:sldId id="312" r:id="rId39"/>
    <p:sldId id="316" r:id="rId40"/>
    <p:sldId id="317" r:id="rId41"/>
    <p:sldId id="318" r:id="rId42"/>
    <p:sldId id="321" r:id="rId43"/>
    <p:sldId id="368" r:id="rId44"/>
    <p:sldId id="319" r:id="rId45"/>
    <p:sldId id="322" r:id="rId46"/>
    <p:sldId id="323" r:id="rId47"/>
    <p:sldId id="324" r:id="rId48"/>
    <p:sldId id="326" r:id="rId49"/>
    <p:sldId id="329" r:id="rId50"/>
    <p:sldId id="330" r:id="rId51"/>
    <p:sldId id="337" r:id="rId52"/>
    <p:sldId id="336" r:id="rId53"/>
    <p:sldId id="347" r:id="rId54"/>
    <p:sldId id="345" r:id="rId55"/>
    <p:sldId id="406" r:id="rId56"/>
    <p:sldId id="412" r:id="rId57"/>
    <p:sldId id="413" r:id="rId58"/>
    <p:sldId id="334" r:id="rId59"/>
    <p:sldId id="422" r:id="rId60"/>
    <p:sldId id="414" r:id="rId61"/>
    <p:sldId id="415" r:id="rId62"/>
    <p:sldId id="331" r:id="rId63"/>
    <p:sldId id="416" r:id="rId64"/>
    <p:sldId id="407" r:id="rId65"/>
    <p:sldId id="408" r:id="rId66"/>
    <p:sldId id="409" r:id="rId67"/>
    <p:sldId id="410" r:id="rId68"/>
    <p:sldId id="411" r:id="rId69"/>
    <p:sldId id="417" r:id="rId70"/>
    <p:sldId id="418" r:id="rId71"/>
    <p:sldId id="419" r:id="rId72"/>
    <p:sldId id="420" r:id="rId73"/>
    <p:sldId id="341" r:id="rId74"/>
    <p:sldId id="378" r:id="rId75"/>
    <p:sldId id="342" r:id="rId76"/>
    <p:sldId id="343" r:id="rId77"/>
    <p:sldId id="370" r:id="rId78"/>
    <p:sldId id="371" r:id="rId79"/>
    <p:sldId id="379" r:id="rId80"/>
    <p:sldId id="382" r:id="rId81"/>
    <p:sldId id="383" r:id="rId82"/>
    <p:sldId id="384" r:id="rId83"/>
    <p:sldId id="399" r:id="rId84"/>
    <p:sldId id="385" r:id="rId85"/>
    <p:sldId id="388" r:id="rId86"/>
    <p:sldId id="387" r:id="rId87"/>
    <p:sldId id="400" r:id="rId88"/>
    <p:sldId id="392" r:id="rId89"/>
    <p:sldId id="389" r:id="rId90"/>
    <p:sldId id="393" r:id="rId91"/>
    <p:sldId id="394" r:id="rId92"/>
    <p:sldId id="397" r:id="rId93"/>
    <p:sldId id="398" r:id="rId94"/>
    <p:sldId id="395" r:id="rId95"/>
    <p:sldId id="396" r:id="rId96"/>
    <p:sldId id="402" r:id="rId97"/>
    <p:sldId id="403" r:id="rId98"/>
    <p:sldId id="380" r:id="rId99"/>
    <p:sldId id="369" r:id="rId100"/>
    <p:sldId id="376" r:id="rId101"/>
    <p:sldId id="377" r:id="rId102"/>
    <p:sldId id="375" r:id="rId103"/>
    <p:sldId id="424" r:id="rId104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31" autoAdjust="0"/>
  </p:normalViewPr>
  <p:slideViewPr>
    <p:cSldViewPr snapToGrid="0">
      <p:cViewPr varScale="1">
        <p:scale>
          <a:sx n="80" d="100"/>
          <a:sy n="80" d="100"/>
        </p:scale>
        <p:origin x="48" y="18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50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07" Type="http://schemas.openxmlformats.org/officeDocument/2006/relationships/presProps" Target="presProps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5" Type="http://schemas.openxmlformats.org/officeDocument/2006/relationships/customXml" Target="../customXml/item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viewProps" Target="viewProp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heme" Target="theme/theme1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tableStyles" Target="tableStyle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6A5BF37-A56E-42DB-9FF9-AA9AE9304E5A}" type="datetime1">
              <a:rPr lang="it-IT" smtClean="0"/>
              <a:t>02/04/2019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7668E-D91E-4625-BADA-3AB1DC4F98BF}" type="datetime1">
              <a:rPr lang="it-IT" smtClean="0"/>
              <a:pPr/>
              <a:t>02/04/2019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4315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7215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0824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53433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93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6320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73305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15081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1383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04859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6150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798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6959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118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 ringrazi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it-IT" dirty="0"/>
              <a:t>Grazie</a:t>
            </a:r>
          </a:p>
        </p:txBody>
      </p:sp>
      <p:sp>
        <p:nvSpPr>
          <p:cNvPr id="7" name="Segnaposto testo 5">
            <a:extLst>
              <a:ext uri="{FF2B5EF4-FFF2-40B4-BE49-F238E27FC236}">
                <a16:creationId xmlns:a16="http://schemas.microsoft.com/office/drawing/2014/main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Nome completo</a:t>
            </a:r>
          </a:p>
        </p:txBody>
      </p:sp>
      <p:sp>
        <p:nvSpPr>
          <p:cNvPr id="8" name="Segnaposto testo 6">
            <a:extLst>
              <a:ext uri="{FF2B5EF4-FFF2-40B4-BE49-F238E27FC236}">
                <a16:creationId xmlns:a16="http://schemas.microsoft.com/office/drawing/2014/main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Numero di telefono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 anchor="ctr" anchorCtr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Indirizzo di posta elettronica o </a:t>
            </a:r>
            <a:r>
              <a:rPr lang="it-IT" dirty="0" err="1"/>
              <a:t>handle</a:t>
            </a:r>
            <a:r>
              <a:rPr lang="it-IT" dirty="0"/>
              <a:t> di social media</a:t>
            </a:r>
          </a:p>
        </p:txBody>
      </p:sp>
      <p:sp>
        <p:nvSpPr>
          <p:cNvPr id="10" name="Segnaposto testo 8">
            <a:extLst>
              <a:ext uri="{FF2B5EF4-FFF2-40B4-BE49-F238E27FC236}">
                <a16:creationId xmlns:a16="http://schemas.microsoft.com/office/drawing/2014/main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Sito Web della società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7" name="Sottotitolo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6" name="Segnaposto testo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3" name="Segnaposto testo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5" name="Segnaposto testo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piè di pagina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egnaposto immagine 20">
            <a:extLst>
              <a:ext uri="{FF2B5EF4-FFF2-40B4-BE49-F238E27FC236}">
                <a16:creationId xmlns:a16="http://schemas.microsoft.com/office/drawing/2014/main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presentazione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36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diapositiva divisore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38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diapositiva divisore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contenu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una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10" name="Sottotitolo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8" name="Segnaposto immagine 7">
            <a:extLst>
              <a:ext uri="{FF2B5EF4-FFF2-40B4-BE49-F238E27FC236}">
                <a16:creationId xmlns:a16="http://schemas.microsoft.com/office/drawing/2014/main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igura a mano libera 5">
            <a:extLst>
              <a:ext uri="{FF2B5EF4-FFF2-40B4-BE49-F238E27FC236}">
                <a16:creationId xmlns:a16="http://schemas.microsoft.com/office/drawing/2014/main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1" name="Figura a mano libera 5">
            <a:extLst>
              <a:ext uri="{FF2B5EF4-FFF2-40B4-BE49-F238E27FC236}">
                <a16:creationId xmlns:a16="http://schemas.microsoft.com/office/drawing/2014/main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3" name="Figura a mano libera 5">
            <a:extLst>
              <a:ext uri="{FF2B5EF4-FFF2-40B4-BE49-F238E27FC236}">
                <a16:creationId xmlns:a16="http://schemas.microsoft.com/office/drawing/2014/main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4" name="Figura a mano libera 5">
            <a:extLst>
              <a:ext uri="{FF2B5EF4-FFF2-40B4-BE49-F238E27FC236}">
                <a16:creationId xmlns:a16="http://schemas.microsoft.com/office/drawing/2014/main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5" name="Figura a mano libera 5">
            <a:extLst>
              <a:ext uri="{FF2B5EF4-FFF2-40B4-BE49-F238E27FC236}">
                <a16:creationId xmlns:a16="http://schemas.microsoft.com/office/drawing/2014/main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9" name="Sottotitolo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dirty="0"/>
              <a:t>Sottotitolo</a:t>
            </a:r>
          </a:p>
        </p:txBody>
      </p:sp>
      <p:sp>
        <p:nvSpPr>
          <p:cNvPr id="3" name="Segnaposto sinistro confronto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12" name="Segnaposto sinistro confronto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8" name="Segnaposto testo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it-IT" dirty="0"/>
              <a:t>Inserire o trascinare la foto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it-IT" dirty="0"/>
              <a:t>Immettere la didascalia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5" name="Rettangolo: Angoli arrotondati 24">
            <a:extLst>
              <a:ext uri="{FF2B5EF4-FFF2-40B4-BE49-F238E27FC236}">
                <a16:creationId xmlns:a16="http://schemas.microsoft.com/office/drawing/2014/main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it-IT" dirty="0"/>
              <a:t>Fare clic per modificare il titolo della pagina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it-IT" dirty="0"/>
              <a:t>Modifica gli stili del testo dello schema</a:t>
            </a:r>
          </a:p>
          <a:p>
            <a:pPr lvl="1" rtl="0"/>
            <a:r>
              <a:rPr lang="it-IT" dirty="0"/>
              <a:t>Secondo livello</a:t>
            </a:r>
          </a:p>
          <a:p>
            <a:pPr lvl="2" rtl="0"/>
            <a:r>
              <a:rPr lang="it-IT" dirty="0"/>
              <a:t>Terzo livello</a:t>
            </a:r>
          </a:p>
          <a:p>
            <a:pPr lvl="3" rtl="0"/>
            <a:r>
              <a:rPr lang="it-IT" dirty="0"/>
              <a:t>Quarto livello</a:t>
            </a:r>
          </a:p>
          <a:p>
            <a:pPr lvl="4" rtl="0"/>
            <a:r>
              <a:rPr lang="it-IT" dirty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 dirty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it-IT" smtClean="0"/>
              <a:pPr rtl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ffl.org/search/label/sfondi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-nc-nd/3.0/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980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111621"/>
            <a:ext cx="11795125" cy="6634757"/>
          </a:xfrm>
        </p:spPr>
      </p:pic>
      <p:sp>
        <p:nvSpPr>
          <p:cNvPr id="15" name="Figura a mano libera 5" descr="Evidenziatore vuoto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6222" y="1112403"/>
            <a:ext cx="4982569" cy="2480542"/>
          </a:xfr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rtlCol="0"/>
          <a:lstStyle/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it-IT" sz="4000" dirty="0">
                <a:latin typeface="Montserrat" panose="00000500000000000000" pitchFamily="2" charset="0"/>
              </a:rPr>
              <a:t>Usare l’editor che si vuole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10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9365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111621"/>
            <a:ext cx="11795125" cy="6634757"/>
          </a:xfrm>
        </p:spPr>
      </p:pic>
      <p:sp>
        <p:nvSpPr>
          <p:cNvPr id="15" name="Figura a mano libera 5" descr="Evidenziatore vuoto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10177" y="2634676"/>
            <a:ext cx="4459766" cy="2327844"/>
          </a:xfr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txBody>
          <a:bodyPr rtlCol="0"/>
          <a:lstStyle/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it-IT" sz="3600" dirty="0">
                <a:latin typeface="Montserrat" panose="00000500000000000000" pitchFamily="2" charset="0"/>
              </a:rPr>
              <a:t>Collaborare (con il </a:t>
            </a:r>
            <a:r>
              <a:rPr lang="it-IT" sz="3600" dirty="0" err="1">
                <a:latin typeface="Montserrat" panose="00000500000000000000" pitchFamily="2" charset="0"/>
              </a:rPr>
              <a:t>forking</a:t>
            </a:r>
            <a:r>
              <a:rPr lang="it-IT" sz="3600" dirty="0">
                <a:latin typeface="Montserrat" panose="00000500000000000000" pitchFamily="2" charset="0"/>
              </a:rPr>
              <a:t> e le pull </a:t>
            </a:r>
            <a:r>
              <a:rPr lang="it-IT" sz="3600" dirty="0" err="1">
                <a:latin typeface="Montserrat" panose="00000500000000000000" pitchFamily="2" charset="0"/>
              </a:rPr>
              <a:t>request</a:t>
            </a:r>
            <a:r>
              <a:rPr lang="it-IT" sz="3600" dirty="0">
                <a:latin typeface="Montserrat" panose="00000500000000000000" pitchFamily="2" charset="0"/>
              </a:rPr>
              <a:t>)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4850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111621"/>
            <a:ext cx="11795125" cy="6634757"/>
          </a:xfrm>
        </p:spPr>
      </p:pic>
      <p:sp>
        <p:nvSpPr>
          <p:cNvPr id="15" name="Figura a mano libera 5" descr="Evidenziatore vuoto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938" y="3746012"/>
            <a:ext cx="4459766" cy="1683506"/>
          </a:xfr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rtlCol="0"/>
          <a:lstStyle/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it-IT" sz="3600" dirty="0">
                <a:latin typeface="Montserrat" panose="00000500000000000000" pitchFamily="2" charset="0"/>
              </a:rPr>
              <a:t>Fare domande e commenti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12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2952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111621"/>
            <a:ext cx="11795125" cy="6634757"/>
          </a:xfrm>
        </p:spPr>
      </p:pic>
      <p:sp>
        <p:nvSpPr>
          <p:cNvPr id="15" name="Figura a mano libera 5" descr="Evidenziatore vuoto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8891" y="593833"/>
            <a:ext cx="4459766" cy="2835167"/>
          </a:xfr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txBody>
          <a:bodyPr rtlCol="0"/>
          <a:lstStyle/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it-IT" sz="3600" dirty="0">
                <a:latin typeface="Montserrat" panose="00000500000000000000" pitchFamily="2" charset="0"/>
              </a:rPr>
              <a:t>Mettersi in mostra e farsi conoscere come sviluppatori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13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16734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0" y="2261815"/>
            <a:ext cx="7464136" cy="4343678"/>
          </a:xfrm>
        </p:spPr>
      </p:pic>
      <p:sp>
        <p:nvSpPr>
          <p:cNvPr id="24" name="Casella di testo 23" descr="Elemento evidenziatore per casella del titol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t-IT" dirty="0"/>
          </a:p>
        </p:txBody>
      </p:sp>
      <p:sp>
        <p:nvSpPr>
          <p:cNvPr id="18" name="Triangolo isoscele 17" descr="Ombreggiatura per casella del tito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>
              <a:lnSpc>
                <a:spcPts val="4000"/>
              </a:lnSpc>
            </a:pPr>
            <a:r>
              <a:rPr lang="it-IT" sz="4000" dirty="0">
                <a:latin typeface="Montserrat ExtraBold" panose="00000900000000000000" pitchFamily="2" charset="0"/>
              </a:rPr>
              <a:t>2 fasi di sviluppo iterative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4030134"/>
            <a:ext cx="4000500" cy="1354666"/>
          </a:xfrm>
        </p:spPr>
        <p:txBody>
          <a:bodyPr rtlCol="0"/>
          <a:lstStyle/>
          <a:p>
            <a:pPr marL="457200" indent="-457200" rtl="0">
              <a:buFont typeface="+mj-lt"/>
              <a:buAutoNum type="arabicPeriod"/>
            </a:pPr>
            <a:r>
              <a:rPr lang="it-IT" dirty="0" err="1">
                <a:latin typeface="PT Serif" panose="020A0603040505020204" pitchFamily="18" charset="0"/>
              </a:rPr>
              <a:t>Commit</a:t>
            </a:r>
            <a:endParaRPr lang="it-IT" dirty="0">
              <a:latin typeface="PT Serif" panose="020A0603040505020204" pitchFamily="18" charset="0"/>
            </a:endParaRPr>
          </a:p>
          <a:p>
            <a:pPr marL="457200" indent="-457200" rtl="0">
              <a:buFont typeface="+mj-lt"/>
              <a:buAutoNum type="arabicPeriod"/>
            </a:pPr>
            <a:r>
              <a:rPr lang="it-IT" dirty="0">
                <a:latin typeface="PT Serif" panose="020A0603040505020204" pitchFamily="18" charset="0"/>
              </a:rPr>
              <a:t>Sviluppo</a:t>
            </a:r>
          </a:p>
        </p:txBody>
      </p:sp>
      <p:sp>
        <p:nvSpPr>
          <p:cNvPr id="15" name="Figura a mano libera 5" descr="Blocco in evidenza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Blocco in evidenza vuot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14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73049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9F776D2B-FAA7-459D-93CA-1CF8F46E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5" y="1543050"/>
            <a:ext cx="653415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0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BAA441E7-E96E-40C5-A8B5-B1B6D97B0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71436" cy="6858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1362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8731" y="530504"/>
            <a:ext cx="5472000" cy="1252742"/>
          </a:xfrm>
        </p:spPr>
        <p:txBody>
          <a:bodyPr rtlCol="0"/>
          <a:lstStyle/>
          <a:p>
            <a:pPr rtl="0"/>
            <a:r>
              <a:rPr lang="it-IT" sz="4400" b="1" dirty="0">
                <a:latin typeface="Montserrat Black" panose="00000A00000000000000" pitchFamily="2" charset="0"/>
              </a:rPr>
              <a:t>Storia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55656" y="1925539"/>
            <a:ext cx="5472000" cy="3006921"/>
          </a:xfrm>
        </p:spPr>
        <p:txBody>
          <a:bodyPr rtlCol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2005 &gt; 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Git</a:t>
            </a: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2008 &gt; GitHub 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Inc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2018 &gt; Microsoft (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GitLab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)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rtl="0"/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936593" y="2686972"/>
            <a:ext cx="4904790" cy="2910750"/>
          </a:xfrm>
        </p:spPr>
      </p:pic>
      <p:sp>
        <p:nvSpPr>
          <p:cNvPr id="15" name="Figura a mano libera 5" descr="Immagine in evidenza vuot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936593" y="170011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Immagine in evidenza piena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904896" y="292403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17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362814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0" y="2872604"/>
            <a:ext cx="8687356" cy="3985395"/>
          </a:xfrm>
        </p:spPr>
      </p:pic>
      <p:sp>
        <p:nvSpPr>
          <p:cNvPr id="24" name="Casella di testo 23" descr="Elemento evidenziatore per casella del titol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t-IT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riangolo isoscele 17" descr="Ombreggiatura per casella del tito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/>
          <a:lstStyle/>
          <a:p>
            <a:pPr rtl="0">
              <a:lnSpc>
                <a:spcPts val="4000"/>
              </a:lnSpc>
            </a:pPr>
            <a:r>
              <a:rPr lang="it-IT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Ha dei predecessori</a:t>
            </a:r>
          </a:p>
        </p:txBody>
      </p:sp>
      <p:sp>
        <p:nvSpPr>
          <p:cNvPr id="15" name="Figura a mano libera 5" descr="Blocco in evidenza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Blocco in evidenza vuot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18</a:t>
            </a:fld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B598139C-176C-4B20-A628-64E9F206C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459" y="3922309"/>
            <a:ext cx="949039" cy="1283416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25CAB53-EAE3-4041-ABB2-A1ED26FEA8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3906" y="4021484"/>
            <a:ext cx="1833898" cy="109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62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DDF8AA2B-8203-419E-81CC-4FBED77287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35" t="27083" r="16483" b="19168"/>
          <a:stretch/>
        </p:blipFill>
        <p:spPr>
          <a:xfrm>
            <a:off x="1014412" y="1178914"/>
            <a:ext cx="10163176" cy="450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6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egnaposto immagine 6">
            <a:extLst>
              <a:ext uri="{FF2B5EF4-FFF2-40B4-BE49-F238E27FC236}">
                <a16:creationId xmlns:a16="http://schemas.microsoft.com/office/drawing/2014/main" id="{FE5D908F-BAEF-2843-BC2F-691696E72E1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tretch>
            <a:fillRect/>
          </a:stretch>
        </p:blipFill>
        <p:spPr>
          <a:xfrm>
            <a:off x="179080" y="0"/>
            <a:ext cx="10297297" cy="6858000"/>
          </a:xfrm>
        </p:spPr>
      </p:pic>
      <p:sp>
        <p:nvSpPr>
          <p:cNvPr id="25" name="Casella di testo 24" descr="Evidenziatore diapositiva per casella del titolo">
            <a:extLst>
              <a:ext uri="{FF2B5EF4-FFF2-40B4-BE49-F238E27FC236}">
                <a16:creationId xmlns:a16="http://schemas.microsoft.com/office/drawing/2014/main" id="{7EF238CB-AB58-4787-8F9C-A1C16929A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 flipH="1">
            <a:off x="-1" y="3914775"/>
            <a:ext cx="1481849" cy="2200275"/>
          </a:xfrm>
          <a:custGeom>
            <a:avLst/>
            <a:gdLst>
              <a:gd name="connsiteX0" fmla="*/ 1494549 w 1494549"/>
              <a:gd name="connsiteY0" fmla="*/ 0 h 2200275"/>
              <a:gd name="connsiteX1" fmla="*/ 100333 w 1494549"/>
              <a:gd name="connsiteY1" fmla="*/ 0 h 2200275"/>
              <a:gd name="connsiteX2" fmla="*/ 0 w 1494549"/>
              <a:gd name="connsiteY2" fmla="*/ 100333 h 2200275"/>
              <a:gd name="connsiteX3" fmla="*/ 0 w 1494549"/>
              <a:gd name="connsiteY3" fmla="*/ 2099942 h 2200275"/>
              <a:gd name="connsiteX4" fmla="*/ 100333 w 1494549"/>
              <a:gd name="connsiteY4" fmla="*/ 2200275 h 2200275"/>
              <a:gd name="connsiteX5" fmla="*/ 1494549 w 1494549"/>
              <a:gd name="connsiteY5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94549" h="2200275">
                <a:moveTo>
                  <a:pt x="1494549" y="0"/>
                </a:moveTo>
                <a:lnTo>
                  <a:pt x="100333" y="0"/>
                </a:lnTo>
                <a:cubicBezTo>
                  <a:pt x="44921" y="0"/>
                  <a:pt x="0" y="44921"/>
                  <a:pt x="0" y="100333"/>
                </a:cubicBezTo>
                <a:lnTo>
                  <a:pt x="0" y="2099942"/>
                </a:lnTo>
                <a:cubicBezTo>
                  <a:pt x="0" y="2155354"/>
                  <a:pt x="44921" y="2200275"/>
                  <a:pt x="100333" y="2200275"/>
                </a:cubicBezTo>
                <a:lnTo>
                  <a:pt x="1494549" y="2200275"/>
                </a:ln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8293" y="3114635"/>
            <a:ext cx="5914146" cy="2514635"/>
          </a:xfr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</a:gradFill>
          <a:ln>
            <a:solidFill>
              <a:schemeClr val="bg1">
                <a:lumMod val="50000"/>
              </a:schemeClr>
            </a:solidFill>
          </a:ln>
        </p:spPr>
        <p:txBody>
          <a:bodyPr rtlCol="0"/>
          <a:lstStyle/>
          <a:p>
            <a:pPr rtl="0"/>
            <a:r>
              <a:rPr lang="it-IT" sz="5000" b="0" dirty="0">
                <a:latin typeface="Montserrat Black" panose="00000A00000000000000" pitchFamily="2" charset="0"/>
              </a:rPr>
              <a:t>GitHub – Cos’è e Come Funziona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4624645"/>
            <a:ext cx="4000500" cy="690752"/>
          </a:xfrm>
        </p:spPr>
        <p:txBody>
          <a:bodyPr rtlCol="0"/>
          <a:lstStyle/>
          <a:p>
            <a:r>
              <a:rPr lang="it-IT" dirty="0">
                <a:latin typeface="PT Serif" panose="020A0603040505020204" pitchFamily="18" charset="0"/>
              </a:rPr>
              <a:t>Sito: https://github.com</a:t>
            </a:r>
          </a:p>
        </p:txBody>
      </p:sp>
      <p:sp>
        <p:nvSpPr>
          <p:cNvPr id="20" name="Triangolo isoscele 19" descr="Ombreggiatura diapositiva per casella del titolo">
            <a:extLst>
              <a:ext uri="{FF2B5EF4-FFF2-40B4-BE49-F238E27FC236}">
                <a16:creationId xmlns:a16="http://schemas.microsoft.com/office/drawing/2014/main" id="{545D50A1-D634-4325-B06C-5450FDF7B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1000837" y="562927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F337902A-A5BD-4D00-B51D-FE890BB39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874" y="3790619"/>
            <a:ext cx="1838651" cy="183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616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727" y="338989"/>
            <a:ext cx="5472000" cy="1252742"/>
          </a:xfrm>
        </p:spPr>
        <p:txBody>
          <a:bodyPr rtlCol="0"/>
          <a:lstStyle/>
          <a:p>
            <a:pPr rtl="0"/>
            <a:r>
              <a:rPr lang="it-IT" sz="4400" b="1" dirty="0">
                <a:latin typeface="Montserrat Black" panose="00000A00000000000000" pitchFamily="2" charset="0"/>
              </a:rPr>
              <a:t>Keywords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18727" y="1449061"/>
            <a:ext cx="5472000" cy="4077160"/>
          </a:xfrm>
        </p:spPr>
        <p:txBody>
          <a:bodyPr rtlCol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Repositories</a:t>
            </a:r>
          </a:p>
          <a:p>
            <a:pPr marL="723900" lvl="1" indent="-457200">
              <a:buFont typeface="Arial" panose="020B0604020202020204" pitchFamily="34" charset="0"/>
              <a:buChar char="•"/>
            </a:pPr>
            <a:r>
              <a:rPr lang="it-IT" sz="2600" dirty="0" err="1">
                <a:latin typeface="PT Serif" panose="020A0603040505020204" pitchFamily="18" charset="0"/>
                <a:cs typeface="Helvetica" panose="020B0604020202020204" pitchFamily="34" charset="0"/>
              </a:rPr>
              <a:t>Commit</a:t>
            </a:r>
            <a:endParaRPr lang="it-IT" sz="26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723900" lvl="1" indent="-457200">
              <a:buFont typeface="Arial" panose="020B0604020202020204" pitchFamily="34" charset="0"/>
              <a:buChar char="•"/>
            </a:pPr>
            <a:r>
              <a:rPr lang="it-IT" sz="2600" dirty="0" err="1">
                <a:latin typeface="PT Serif" panose="020A0603040505020204" pitchFamily="18" charset="0"/>
                <a:cs typeface="Helvetica" panose="020B0604020202020204" pitchFamily="34" charset="0"/>
              </a:rPr>
              <a:t>Push</a:t>
            </a:r>
            <a:endParaRPr lang="it-IT" sz="26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723900" lvl="1" indent="-457200">
              <a:buFont typeface="Arial" panose="020B0604020202020204" pitchFamily="34" charset="0"/>
              <a:buChar char="•"/>
            </a:pPr>
            <a:r>
              <a:rPr lang="it-IT" sz="2600" dirty="0">
                <a:latin typeface="PT Serif" panose="020A0603040505020204" pitchFamily="18" charset="0"/>
                <a:cs typeface="Helvetica" panose="020B0604020202020204" pitchFamily="34" charset="0"/>
              </a:rPr>
              <a:t>Pull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Pull 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request</a:t>
            </a: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Fork</a:t>
            </a: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Branch</a:t>
            </a: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609600" lvl="1" indent="-342900">
              <a:buFont typeface="Arial" panose="020B0604020202020204" pitchFamily="34" charset="0"/>
              <a:buChar char="•"/>
            </a:pPr>
            <a:r>
              <a:rPr lang="it-IT" sz="2600" dirty="0">
                <a:latin typeface="PT Serif" panose="020A0603040505020204" pitchFamily="18" charset="0"/>
                <a:cs typeface="Helvetica" panose="020B0604020202020204" pitchFamily="34" charset="0"/>
              </a:rPr>
              <a:t>Master</a:t>
            </a:r>
            <a:endParaRPr lang="it-IT" sz="30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Log</a:t>
            </a:r>
          </a:p>
          <a:p>
            <a:pPr marL="723900" lvl="1" indent="-457200">
              <a:buFont typeface="Arial" panose="020B0604020202020204" pitchFamily="34" charset="0"/>
              <a:buChar char="•"/>
            </a:pPr>
            <a:endParaRPr lang="it-IT" sz="26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rtl="0"/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7010686" y="2107701"/>
            <a:ext cx="3845715" cy="3487850"/>
          </a:xfrm>
        </p:spPr>
      </p:pic>
      <p:sp>
        <p:nvSpPr>
          <p:cNvPr id="15" name="Figura a mano libera 5" descr="Immagine in evidenza vuot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Immagine in evidenza piena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20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4241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igura a mano libera 5" descr="Immagine in evidenza vuot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861577" y="426749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3337116" y="921269"/>
            <a:ext cx="5302059" cy="5015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21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8164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466145" y="2928858"/>
            <a:ext cx="6531846" cy="3929142"/>
          </a:xfrm>
        </p:spPr>
      </p:pic>
      <p:sp>
        <p:nvSpPr>
          <p:cNvPr id="24" name="Casella di testo 23" descr="Elemento evidenziatore per casella del titol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t-IT" dirty="0"/>
          </a:p>
        </p:txBody>
      </p:sp>
      <p:sp>
        <p:nvSpPr>
          <p:cNvPr id="18" name="Triangolo isoscele 17" descr="Ombreggiatura per casella del tito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>
              <a:lnSpc>
                <a:spcPts val="4000"/>
              </a:lnSpc>
            </a:pPr>
            <a:r>
              <a:rPr lang="it-IT" sz="4800" dirty="0">
                <a:latin typeface="Montserrat ExtraBold" panose="00000900000000000000" pitchFamily="2" charset="0"/>
              </a:rPr>
              <a:t>Registrazione al sito</a:t>
            </a:r>
          </a:p>
        </p:txBody>
      </p:sp>
      <p:sp>
        <p:nvSpPr>
          <p:cNvPr id="15" name="Figura a mano libera 5" descr="Blocco in evidenza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Blocco in evidenza vuot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22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605695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3C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D5B5C90-3172-4EF8-BFAB-F9A554A08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 r="-1" b="-1"/>
          <a:stretch/>
        </p:blipFill>
        <p:spPr>
          <a:xfrm rot="21600000"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487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A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0A526E3-CA45-4179-87FF-B2BB74FBA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35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3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BE35404-AC43-483C-AD20-A35F5E3FE5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94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43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F499242-DE9A-459F-8C50-B9EE4BB2B9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323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50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8A4D814-541B-4E0D-A3F2-005050A2B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01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466145" y="2261815"/>
            <a:ext cx="6531846" cy="4343678"/>
          </a:xfrm>
        </p:spPr>
      </p:pic>
      <p:sp>
        <p:nvSpPr>
          <p:cNvPr id="24" name="Casella di testo 23" descr="Elemento evidenziatore per casella del titol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t-IT" dirty="0"/>
          </a:p>
        </p:txBody>
      </p:sp>
      <p:sp>
        <p:nvSpPr>
          <p:cNvPr id="18" name="Triangolo isoscele 17" descr="Ombreggiatura per casella del tito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>
              <a:lnSpc>
                <a:spcPts val="4000"/>
              </a:lnSpc>
            </a:pPr>
            <a:r>
              <a:rPr lang="it-IT" sz="4800" dirty="0">
                <a:latin typeface="Montserrat ExtraBold" panose="00000900000000000000" pitchFamily="2" charset="0"/>
              </a:rPr>
              <a:t>Creazione di una repository</a:t>
            </a:r>
          </a:p>
        </p:txBody>
      </p:sp>
      <p:sp>
        <p:nvSpPr>
          <p:cNvPr id="15" name="Figura a mano libera 5" descr="Blocco in evidenza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Blocco in evidenza vuot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28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58838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B6C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2679771-946D-4616-9B02-5DC48BAA5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649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0" y="2261815"/>
            <a:ext cx="8687356" cy="4343678"/>
          </a:xfrm>
        </p:spPr>
      </p:pic>
      <p:sp>
        <p:nvSpPr>
          <p:cNvPr id="24" name="Casella di testo 23" descr="Elemento evidenziatore per casella del titol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t-IT" dirty="0"/>
          </a:p>
        </p:txBody>
      </p:sp>
      <p:sp>
        <p:nvSpPr>
          <p:cNvPr id="18" name="Triangolo isoscele 17" descr="Ombreggiatura per casella del tito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>
              <a:lnSpc>
                <a:spcPts val="4000"/>
              </a:lnSpc>
            </a:pPr>
            <a:r>
              <a:rPr lang="it-IT" sz="5000" dirty="0">
                <a:latin typeface="Montserrat ExtraBold" panose="00000900000000000000" pitchFamily="2" charset="0"/>
              </a:rPr>
              <a:t>Definizione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07300" y="3175000"/>
            <a:ext cx="4000500" cy="2209799"/>
          </a:xfrm>
        </p:spPr>
        <p:txBody>
          <a:bodyPr rtlCol="0"/>
          <a:lstStyle/>
          <a:p>
            <a:r>
              <a:rPr lang="it-IT" dirty="0">
                <a:latin typeface="PT Serif" panose="020A0603040505020204" pitchFamily="18" charset="0"/>
              </a:rPr>
              <a:t>GitHub è un servizio di hosting di repository </a:t>
            </a:r>
            <a:r>
              <a:rPr lang="it-IT" dirty="0" err="1">
                <a:latin typeface="PT Serif" panose="020A0603040505020204" pitchFamily="18" charset="0"/>
              </a:rPr>
              <a:t>Git</a:t>
            </a:r>
            <a:r>
              <a:rPr lang="it-IT" dirty="0">
                <a:latin typeface="PT Serif" panose="020A0603040505020204" pitchFamily="18" charset="0"/>
              </a:rPr>
              <a:t>, ma aggiunge molte funzionalità.</a:t>
            </a:r>
          </a:p>
          <a:p>
            <a:pPr rtl="0"/>
            <a:r>
              <a:rPr lang="it-IT" dirty="0">
                <a:latin typeface="PT Serif" panose="020A0603040505020204" pitchFamily="18" charset="0"/>
              </a:rPr>
              <a:t>Possiamo anche dire che GitHub è il social network degli sviluppatori, tipicamente per progetti Open Source (liberi).</a:t>
            </a:r>
          </a:p>
        </p:txBody>
      </p:sp>
      <p:sp>
        <p:nvSpPr>
          <p:cNvPr id="15" name="Figura a mano libera 5" descr="Blocco in evidenza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Blocco in evidenza vuot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3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065A68E0-3CEE-4CC4-842B-EB6E547D1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4964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5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E7EB51F-AD8F-4C4F-8343-F05600F80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29997"/>
            <a:ext cx="10905066" cy="5398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36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381200"/>
            <a:ext cx="6807000" cy="1252742"/>
          </a:xfrm>
        </p:spPr>
        <p:txBody>
          <a:bodyPr rtlCol="0"/>
          <a:lstStyle/>
          <a:p>
            <a:pPr rtl="0"/>
            <a:r>
              <a:rPr lang="it-IT" sz="4400" b="1" dirty="0">
                <a:latin typeface="Montserrat Black" panose="00000A00000000000000" pitchFamily="2" charset="0"/>
              </a:rPr>
              <a:t>La scelta della licenza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2000" y="1795897"/>
            <a:ext cx="5472000" cy="4481346"/>
          </a:xfrm>
        </p:spPr>
        <p:txBody>
          <a:bodyPr rtlCol="0"/>
          <a:lstStyle/>
          <a:p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Ci sono vari tipi di licenze open source, in base alle necessità di ogni singolo progetto.</a:t>
            </a:r>
          </a:p>
          <a:p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Attualmente le più usate sono: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MIT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GNU GPL 3.0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https://choosealicense.com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rtl="0"/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7895472" y="2988950"/>
            <a:ext cx="3572689" cy="3487850"/>
          </a:xfrm>
        </p:spPr>
      </p:pic>
      <p:sp>
        <p:nvSpPr>
          <p:cNvPr id="15" name="Figura a mano libera 5" descr="Immagine in evidenza vuot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239000" y="2117623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Immagine in evidenza piena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207303" y="3341547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32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57596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D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09B8F69-1C98-4238-A1A8-9F0BDC907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826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5B1040B-5550-4454-B82A-6BB096D0E3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072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4A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19FE26D-A5FD-4DD0-BA05-522854BA1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6361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3F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5816B28-3BAC-44E9-9134-8EC1275F6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233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466145" y="2261815"/>
            <a:ext cx="6531846" cy="4343678"/>
          </a:xfrm>
        </p:spPr>
      </p:pic>
      <p:sp>
        <p:nvSpPr>
          <p:cNvPr id="24" name="Casella di testo 23" descr="Elemento evidenziatore per casella del titol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t-IT" dirty="0"/>
          </a:p>
        </p:txBody>
      </p:sp>
      <p:sp>
        <p:nvSpPr>
          <p:cNvPr id="18" name="Triangolo isoscele 17" descr="Ombreggiatura per casella del tito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>
              <a:lnSpc>
                <a:spcPts val="4000"/>
              </a:lnSpc>
            </a:pPr>
            <a:r>
              <a:rPr lang="it-IT" sz="4800" dirty="0">
                <a:latin typeface="Montserrat ExtraBold" panose="00000900000000000000" pitchFamily="2" charset="0"/>
              </a:rPr>
              <a:t>Usare GitHub ovunque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5355" y="3955816"/>
            <a:ext cx="4000500" cy="955675"/>
          </a:xfrm>
        </p:spPr>
        <p:txBody>
          <a:bodyPr rtlCol="0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PT Serif" panose="020A0603040505020204" pitchFamily="18" charset="0"/>
              </a:rPr>
              <a:t>Gitbash</a:t>
            </a:r>
            <a:endParaRPr lang="it-IT" dirty="0">
              <a:latin typeface="PT Serif" panose="020A06030405050202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>
                <a:latin typeface="PT Serif" panose="020A0603040505020204" pitchFamily="18" charset="0"/>
              </a:rPr>
              <a:t>Applicazione Desktop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>
                <a:latin typeface="PT Serif" panose="020A0603040505020204" pitchFamily="18" charset="0"/>
              </a:rPr>
              <a:t>Netbeans</a:t>
            </a:r>
            <a:endParaRPr lang="it-IT" dirty="0">
              <a:latin typeface="PT Serif" panose="020A0603040505020204" pitchFamily="18" charset="0"/>
            </a:endParaRPr>
          </a:p>
          <a:p>
            <a:pPr rtl="0"/>
            <a:endParaRPr lang="it-IT" dirty="0">
              <a:latin typeface="PT Serif" panose="020A0603040505020204" pitchFamily="18" charset="0"/>
            </a:endParaRPr>
          </a:p>
        </p:txBody>
      </p:sp>
      <p:sp>
        <p:nvSpPr>
          <p:cNvPr id="15" name="Figura a mano libera 5" descr="Blocco in evidenza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Blocco in evidenza vuot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37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6630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0087" y="3429000"/>
            <a:ext cx="8931075" cy="1252742"/>
          </a:xfrm>
        </p:spPr>
        <p:txBody>
          <a:bodyPr rtlCol="0"/>
          <a:lstStyle/>
          <a:p>
            <a:r>
              <a:rPr lang="it-IT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https://desktop.github.com</a:t>
            </a:r>
          </a:p>
        </p:txBody>
      </p:sp>
      <p:sp>
        <p:nvSpPr>
          <p:cNvPr id="15" name="Figura a mano libera 5" descr="Immagine in evidenza vuot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176674" y="1500119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Immagine in evidenza piena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992126" y="230687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38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168009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441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D721C9B-27D7-4D26-B9FE-308C08915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847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5472000" cy="1252742"/>
          </a:xfrm>
        </p:spPr>
        <p:txBody>
          <a:bodyPr rtlCol="0"/>
          <a:lstStyle/>
          <a:p>
            <a:pPr rtl="0"/>
            <a:r>
              <a:rPr lang="it-IT" sz="4400" b="1" dirty="0">
                <a:latin typeface="Montserrat Black" panose="00000A00000000000000" pitchFamily="2" charset="0"/>
              </a:rPr>
              <a:t>Come Funziona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17700" y="1814742"/>
            <a:ext cx="5016300" cy="3006921"/>
          </a:xfrm>
        </p:spPr>
        <p:txBody>
          <a:bodyPr rtlCol="0"/>
          <a:lstStyle/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Creatore di Linux; 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Deriva da 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Git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 (applicazione Linux)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6402301" y="2532320"/>
            <a:ext cx="4904790" cy="3476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Figura a mano libera 5" descr="Immagine in evidenza vuot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5904000" y="201236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Immagine in evidenza piena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966200" y="1200391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4</a:t>
            </a:fld>
            <a:endParaRPr lang="it-IT" dirty="0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456067A-D055-4AB1-9BE4-875B017F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701" y="3583305"/>
            <a:ext cx="5472000" cy="181944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812540D-7239-4CF0-A08E-EF3735FE5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885" y="349653"/>
            <a:ext cx="2598115" cy="181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D3A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AFA1CEA-8257-46CC-A3B4-6767C002F3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206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C39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36BDAD7-F5E0-465F-A427-B7452433C1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5" r="1" b="253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7946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4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7EE2B8E-8CA7-4249-8C61-F8BEA1AC1C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84" r="1" b="1196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7465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5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7C6818F-196A-4645-B2D4-3A38FC3DB6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5990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F10DC2E-08AC-4E12-A0DD-6CD7A1785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563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C4D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7DF8659-F5A7-44C1-8A8A-3B3D868C73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" r="-1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9454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5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FC54787-97BF-4797-8C71-F280F99ABF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7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55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E83C5FD-8451-433D-9257-0C3EBF464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7496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544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E501275-0BD7-4687-B3C7-DB92FA199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12" t="8333" r="1251" b="4723"/>
          <a:stretch/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714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474309" y="2261815"/>
            <a:ext cx="6515517" cy="4343678"/>
          </a:xfrm>
        </p:spPr>
      </p:pic>
      <p:sp>
        <p:nvSpPr>
          <p:cNvPr id="24" name="Casella di testo 23" descr="Elemento evidenziatore per casella del titol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t-IT" dirty="0"/>
          </a:p>
        </p:txBody>
      </p:sp>
      <p:sp>
        <p:nvSpPr>
          <p:cNvPr id="18" name="Triangolo isoscele 17" descr="Ombreggiatura per casella del tito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 rtl="0">
              <a:lnSpc>
                <a:spcPts val="4000"/>
              </a:lnSpc>
            </a:pPr>
            <a:r>
              <a:rPr lang="it-IT" sz="4800" dirty="0">
                <a:latin typeface="Montserrat ExtraBold" panose="00000900000000000000" pitchFamily="2" charset="0"/>
              </a:rPr>
              <a:t>Usare </a:t>
            </a:r>
            <a:r>
              <a:rPr lang="it-IT" sz="4800" dirty="0" err="1">
                <a:latin typeface="Montserrat ExtraBold" panose="00000900000000000000" pitchFamily="2" charset="0"/>
              </a:rPr>
              <a:t>Git</a:t>
            </a:r>
            <a:r>
              <a:rPr lang="it-IT" sz="4800" dirty="0">
                <a:latin typeface="Montserrat ExtraBold" panose="00000900000000000000" pitchFamily="2" charset="0"/>
              </a:rPr>
              <a:t> con </a:t>
            </a:r>
            <a:r>
              <a:rPr lang="it-IT" sz="4800" dirty="0" err="1">
                <a:latin typeface="Montserrat ExtraBold" panose="00000900000000000000" pitchFamily="2" charset="0"/>
              </a:rPr>
              <a:t>Netbeans</a:t>
            </a:r>
            <a:endParaRPr lang="it-IT" sz="4800" dirty="0">
              <a:latin typeface="Montserrat ExtraBold" panose="00000900000000000000" pitchFamily="2" charset="0"/>
            </a:endParaRPr>
          </a:p>
        </p:txBody>
      </p:sp>
      <p:sp>
        <p:nvSpPr>
          <p:cNvPr id="15" name="Figura a mano libera 5" descr="Blocco in evidenza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Blocco in evidenza vuot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49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103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858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EFE21680-032C-43F3-AA17-8DA726284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A1D15EF8-B653-4371-8712-5472A7F494A8}"/>
              </a:ext>
            </a:extLst>
          </p:cNvPr>
          <p:cNvSpPr txBox="1"/>
          <p:nvPr/>
        </p:nvSpPr>
        <p:spPr>
          <a:xfrm>
            <a:off x="381762" y="6433304"/>
            <a:ext cx="88793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solidFill>
                  <a:schemeClr val="bg1"/>
                </a:solidFill>
                <a:latin typeface="PT Serif" panose="020A0603040505020204" pitchFamily="18" charset="0"/>
              </a:rPr>
              <a:t>https://techcrunch.com/2019/01/07/github-free-users-now-get-unlimited-private-repositories/</a:t>
            </a:r>
          </a:p>
        </p:txBody>
      </p:sp>
    </p:spTree>
    <p:extLst>
      <p:ext uri="{BB962C8B-B14F-4D97-AF65-F5344CB8AC3E}">
        <p14:creationId xmlns:p14="http://schemas.microsoft.com/office/powerpoint/2010/main" val="42118669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390498-32A6-4C13-85AE-8A0255F28F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23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53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64BACEA-ED4A-405F-950A-F313A18AE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" r="1" b="867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1390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354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6581CBB-9F25-40F4-83D1-6B174771D0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2613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67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C1A75ABF-9E55-424A-A39C-CA90D6C6F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345093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5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ADD4672-CB3F-4E55-87F2-6BE59F9BE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1756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C52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3A3C66F-4E07-485A-8E7C-046AEC2F29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2034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F6D0B87E-FE9D-48F5-9E98-143EFB75A5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995" y="698623"/>
            <a:ext cx="9708008" cy="546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9715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F32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BD0A1FA-0449-4A5F-82EE-856DC8F785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941" y="643467"/>
            <a:ext cx="990411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20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31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89ADE86-76C8-4717-8791-341BFA6E2D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3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710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63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21E725A-B329-419F-B3FE-DBB7647EB6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0" r="1" b="666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260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-1" y="111621"/>
            <a:ext cx="11795125" cy="6634757"/>
          </a:xfrm>
        </p:spPr>
      </p:pic>
      <p:sp>
        <p:nvSpPr>
          <p:cNvPr id="15" name="Figura a mano libera 5" descr="Evidenziatore vuoto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94865" y="2813924"/>
            <a:ext cx="6002270" cy="1230151"/>
          </a:xfr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rtlCol="0"/>
          <a:lstStyle/>
          <a:p>
            <a:pPr algn="ctr">
              <a:lnSpc>
                <a:spcPts val="4500"/>
              </a:lnSpc>
            </a:pPr>
            <a:r>
              <a:rPr lang="it-IT" sz="4000" dirty="0">
                <a:latin typeface="Montserrat" panose="00000500000000000000" pitchFamily="2" charset="0"/>
              </a:rPr>
              <a:t>In pratica consente di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6</a:t>
            </a:fld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9EFD4182-EE1C-4081-B1BF-1D62B3786085}"/>
              </a:ext>
            </a:extLst>
          </p:cNvPr>
          <p:cNvSpPr txBox="1"/>
          <p:nvPr/>
        </p:nvSpPr>
        <p:spPr>
          <a:xfrm>
            <a:off x="-1" y="6746378"/>
            <a:ext cx="117951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>
                <a:hlinkClick r:id="rId3" tooltip="https://www.lffl.org/search/label/sfondi"/>
              </a:rPr>
              <a:t>Questa foto</a:t>
            </a:r>
            <a:r>
              <a:rPr lang="it-IT" sz="900"/>
              <a:t> di Autore sconosciuto è concesso in licenza da </a:t>
            </a:r>
            <a:r>
              <a:rPr lang="it-IT" sz="900">
                <a:hlinkClick r:id="rId4" tooltip="https://creativecommons.org/licenses/by-nc-nd/3.0/"/>
              </a:rPr>
              <a:t>CC BY-NC-ND</a:t>
            </a:r>
            <a:endParaRPr lang="it-IT" sz="900"/>
          </a:p>
        </p:txBody>
      </p:sp>
    </p:spTree>
    <p:extLst>
      <p:ext uri="{BB962C8B-B14F-4D97-AF65-F5344CB8AC3E}">
        <p14:creationId xmlns:p14="http://schemas.microsoft.com/office/powerpoint/2010/main" val="12566118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53E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CBD8DF1-3B50-4360-9C23-A8D8131863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2069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5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F503ADF-1E18-4542-B523-7553CBEF2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72" r="1" b="710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3859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25A5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A0F55E25-D0E0-4EA2-B7F3-67F171418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5" r="1" b="6825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3940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0D4EBFB-E4F4-4631-A17C-6041184827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7206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06C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9DC4B30-1F7A-460D-8A1D-4CE7767D17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409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F5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4F8AE11-58F4-4C75-B986-99506F210A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8219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148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886D0D9-075F-4E82-846C-148A93109B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9180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795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B5D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CF644C5F-0498-46BF-A347-843AB7E3A6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1" r="1" b="6918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41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49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1B61E45-3210-4F00-A3B2-AB8436964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1"/>
            <a:ext cx="10905066" cy="55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2692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207686" y="2183907"/>
            <a:ext cx="5477199" cy="4493524"/>
          </a:xfrm>
        </p:spPr>
      </p:pic>
      <p:sp>
        <p:nvSpPr>
          <p:cNvPr id="24" name="Casella di testo 23" descr="Elemento evidenziatore per casella del titol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t-IT" dirty="0"/>
          </a:p>
        </p:txBody>
      </p:sp>
      <p:sp>
        <p:nvSpPr>
          <p:cNvPr id="18" name="Triangolo isoscele 17" descr="Ombreggiatura per casella del tito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>
              <a:lnSpc>
                <a:spcPts val="4000"/>
              </a:lnSpc>
            </a:pPr>
            <a:r>
              <a:rPr lang="it-IT" sz="4800" dirty="0">
                <a:latin typeface="Montserrat ExtraBold" panose="00000900000000000000" pitchFamily="2" charset="0"/>
              </a:rPr>
              <a:t>Visualizzare una versione precedente</a:t>
            </a:r>
          </a:p>
        </p:txBody>
      </p:sp>
      <p:sp>
        <p:nvSpPr>
          <p:cNvPr id="15" name="Figura a mano libera 5" descr="Blocco in evidenza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Blocco in evidenza vuot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69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79053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111621"/>
            <a:ext cx="11795125" cy="6634757"/>
          </a:xfrm>
        </p:spPr>
      </p:pic>
      <p:sp>
        <p:nvSpPr>
          <p:cNvPr id="15" name="Figura a mano libera 5" descr="Evidenziatore vuoto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21" name="Triangolo isoscele 20" descr="Evidenziatore ombreggiatura per titolo">
            <a:extLst>
              <a:ext uri="{FF2B5EF4-FFF2-40B4-BE49-F238E27FC236}">
                <a16:creationId xmlns:a16="http://schemas.microsoft.com/office/drawing/2014/main" id="{59A98ED3-718C-409B-BC1D-07842F9F5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 flipH="1">
            <a:off x="3915924" y="4962520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824" y="2862811"/>
            <a:ext cx="4459766" cy="2889919"/>
          </a:xfr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rtlCol="0"/>
          <a:lstStyle/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it-IT" sz="4000" dirty="0">
                <a:latin typeface="Montserrat" panose="00000500000000000000" pitchFamily="2" charset="0"/>
              </a:rPr>
              <a:t>Pubblicare e condividere progetti Open Source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7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176954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A5B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24893AA-6946-4575-9851-3B4E8751A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8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141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0725023-8387-48DB-8E9A-5F04EAB33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89" y="1123527"/>
            <a:ext cx="9029017" cy="46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7496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5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C52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204F8E4-92AB-47A8-9EAC-F963F0BC1D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9" r="2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3" name="Rectangle 27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7799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D40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E99508D-045A-4D09-9ACB-000A0662F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97" r="1" b="5983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6755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1013409" y="2786223"/>
            <a:ext cx="5477199" cy="3560179"/>
          </a:xfrm>
        </p:spPr>
      </p:pic>
      <p:sp>
        <p:nvSpPr>
          <p:cNvPr id="24" name="Casella di testo 23" descr="Elemento evidenziatore per casella del titol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t-IT" dirty="0"/>
          </a:p>
        </p:txBody>
      </p:sp>
      <p:sp>
        <p:nvSpPr>
          <p:cNvPr id="18" name="Triangolo isoscele 17" descr="Ombreggiatura per casella del tito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>
              <a:lnSpc>
                <a:spcPts val="4000"/>
              </a:lnSpc>
            </a:pPr>
            <a:r>
              <a:rPr lang="it-IT" sz="4800" dirty="0">
                <a:latin typeface="Montserrat ExtraBold" panose="00000900000000000000" pitchFamily="2" charset="0"/>
              </a:rPr>
              <a:t>Come Collaborare</a:t>
            </a:r>
          </a:p>
        </p:txBody>
      </p:sp>
      <p:sp>
        <p:nvSpPr>
          <p:cNvPr id="15" name="Figura a mano libera 5" descr="Blocco in evidenza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Blocco in evidenza vuot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74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48823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C6E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7D79AE6-CCA5-4CF9-86EE-726061B7DB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033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75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6A2FDE2-0109-4450-8D90-6FA8104FAA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1858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97765E5-36B5-4007-8BE0-066FF52801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8832214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4737" y="3195484"/>
            <a:ext cx="9666188" cy="1252742"/>
          </a:xfrm>
        </p:spPr>
        <p:txBody>
          <a:bodyPr rtlCol="0"/>
          <a:lstStyle/>
          <a:p>
            <a:r>
              <a:rPr lang="it-IT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https://github.com/itis-castelli</a:t>
            </a:r>
          </a:p>
        </p:txBody>
      </p:sp>
      <p:sp>
        <p:nvSpPr>
          <p:cNvPr id="15" name="Figura a mano libera 5" descr="Immagine in evidenza vuot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916174" y="114769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Immagine in evidenza piena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835499" y="222678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78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094342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48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87CFB4A-BC7D-459D-84DD-F4EC84634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56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>
            <a:extLst>
              <a:ext uri="{FF2B5EF4-FFF2-40B4-BE49-F238E27FC236}">
                <a16:creationId xmlns:a16="http://schemas.microsoft.com/office/drawing/2014/main" id="{588C9C3E-7C4B-EA46-9848-A17249AC33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111621"/>
            <a:ext cx="11795125" cy="6634757"/>
          </a:xfrm>
        </p:spPr>
      </p:pic>
      <p:sp>
        <p:nvSpPr>
          <p:cNvPr id="15" name="Figura a mano libera 5" descr="Evidenziatore vuoto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63765" y="387030"/>
            <a:ext cx="4459766" cy="2728703"/>
          </a:xfr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13500000" scaled="1"/>
            <a:tileRect/>
          </a:gradFill>
        </p:spPr>
        <p:txBody>
          <a:bodyPr rtlCol="0"/>
          <a:lstStyle/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it-IT" sz="3600" dirty="0">
                <a:latin typeface="Montserrat" panose="00000500000000000000" pitchFamily="2" charset="0"/>
              </a:rPr>
              <a:t>Salvare i propri progetti online in modo distribuito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8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67262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B7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8C7E24F-B2CA-44FC-812C-48B55DCE9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85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FF0F0B8-5B06-4174-9742-1FD7ABE7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2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F44632A-4D2B-46D9-8D79-81C20A20D4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  <a:ln w="190500">
            <a:solidFill>
              <a:srgbClr val="FFFFFF"/>
            </a:solidFill>
            <a:miter lim="800000"/>
          </a:ln>
          <a:effectLst>
            <a:outerShdw blurRad="76200" dist="19050" dir="5400000" algn="t" rotWithShape="0">
              <a:prstClr val="black">
                <a:alpha val="5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95203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73A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284FE61-1BAA-408B-978C-35884EDA2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093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343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D254D617-30C0-498B-A6CB-A9F4642801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127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6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0FD403D-8387-4F6A-8DB8-F53E1E3DC9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" r="789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07919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358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847211E-288D-4812-95E7-4BBACAE54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887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64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46F2A7C-5A58-4445-A090-34F696773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043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847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1F0A5CE-03B2-4106-9141-6C567E9FC0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" r="657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54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54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BA8CBDAC-790B-4E22-9011-FE0D336D7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75470"/>
            <a:ext cx="10905066" cy="550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49041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95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6F61F13-9C58-4A65-9106-3CC59544F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9"/>
            <a:ext cx="10905066" cy="556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20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igura a mano libera 5" descr="Evidenziatore vuoto">
            <a:extLst>
              <a:ext uri="{FF2B5EF4-FFF2-40B4-BE49-F238E27FC236}">
                <a16:creationId xmlns:a16="http://schemas.microsoft.com/office/drawing/2014/main" id="{10117390-DCFE-4FAE-B3FD-DAECFE779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8713227" y="2049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2472" y="3265053"/>
            <a:ext cx="4982569" cy="2480542"/>
          </a:xfrm>
          <a:gradFill flip="none" rotWithShape="1">
            <a:gsLst>
              <a:gs pos="0">
                <a:schemeClr val="accent1">
                  <a:lumMod val="50000"/>
                  <a:shade val="30000"/>
                  <a:satMod val="115000"/>
                </a:schemeClr>
              </a:gs>
              <a:gs pos="50000">
                <a:schemeClr val="accent1">
                  <a:lumMod val="50000"/>
                  <a:shade val="67500"/>
                  <a:satMod val="115000"/>
                </a:schemeClr>
              </a:gs>
              <a:gs pos="100000">
                <a:schemeClr val="accent1">
                  <a:lumMod val="50000"/>
                  <a:shade val="100000"/>
                  <a:satMod val="115000"/>
                </a:schemeClr>
              </a:gs>
            </a:gsLst>
            <a:lin ang="2700000" scaled="1"/>
            <a:tileRect/>
          </a:gradFill>
        </p:spPr>
        <p:txBody>
          <a:bodyPr rtlCol="0"/>
          <a:lstStyle/>
          <a:p>
            <a:pPr marL="571500" indent="-571500">
              <a:lnSpc>
                <a:spcPts val="4500"/>
              </a:lnSpc>
              <a:buFont typeface="Arial" panose="020B0604020202020204" pitchFamily="34" charset="0"/>
              <a:buChar char="•"/>
            </a:pPr>
            <a:r>
              <a:rPr lang="it-IT" sz="4000" dirty="0">
                <a:latin typeface="Montserrat" panose="00000500000000000000" pitchFamily="2" charset="0"/>
              </a:rPr>
              <a:t>Ripristinare le varie versioni di un’applicazione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9</a:t>
            </a:fld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09CA5C8-F33F-4FEB-AB2D-281EE9AB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330" y="856728"/>
            <a:ext cx="5352198" cy="502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71307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94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FB4CBB3-64E8-425E-8A6E-E31B50BDBB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019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52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F26299B0-E225-498C-B557-BEEEF10F80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51" b="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5746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B3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EC0D95E7-695C-4CE5-9039-C02BFF8445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" b="-1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8659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>
            <a:extLst>
              <a:ext uri="{FF2B5EF4-FFF2-40B4-BE49-F238E27FC236}">
                <a16:creationId xmlns:a16="http://schemas.microsoft.com/office/drawing/2014/main" id="{177FEC3E-B2FE-9045-8D49-89B1E3D20C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tretch>
            <a:fillRect/>
          </a:stretch>
        </p:blipFill>
        <p:spPr>
          <a:xfrm>
            <a:off x="970052" y="2319551"/>
            <a:ext cx="5563913" cy="4493524"/>
          </a:xfrm>
        </p:spPr>
      </p:pic>
      <p:sp>
        <p:nvSpPr>
          <p:cNvPr id="24" name="Casella di testo 23" descr="Elemento evidenziatore per casella del titolo">
            <a:extLst>
              <a:ext uri="{FF2B5EF4-FFF2-40B4-BE49-F238E27FC236}">
                <a16:creationId xmlns:a16="http://schemas.microsoft.com/office/drawing/2014/main" id="{993B1474-02E3-4509-B5C5-84427653B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87102" y="2928857"/>
            <a:ext cx="804898" cy="3140150"/>
          </a:xfrm>
          <a:custGeom>
            <a:avLst/>
            <a:gdLst>
              <a:gd name="connsiteX0" fmla="*/ 99480 w 804898"/>
              <a:gd name="connsiteY0" fmla="*/ 0 h 3140150"/>
              <a:gd name="connsiteX1" fmla="*/ 804898 w 804898"/>
              <a:gd name="connsiteY1" fmla="*/ 0 h 3140150"/>
              <a:gd name="connsiteX2" fmla="*/ 804898 w 804898"/>
              <a:gd name="connsiteY2" fmla="*/ 357262 h 3140150"/>
              <a:gd name="connsiteX3" fmla="*/ 804898 w 804898"/>
              <a:gd name="connsiteY3" fmla="*/ 2782888 h 3140150"/>
              <a:gd name="connsiteX4" fmla="*/ 804898 w 804898"/>
              <a:gd name="connsiteY4" fmla="*/ 3140150 h 3140150"/>
              <a:gd name="connsiteX5" fmla="*/ 99480 w 804898"/>
              <a:gd name="connsiteY5" fmla="*/ 3140150 h 3140150"/>
              <a:gd name="connsiteX6" fmla="*/ 0 w 804898"/>
              <a:gd name="connsiteY6" fmla="*/ 3013250 h 3140150"/>
              <a:gd name="connsiteX7" fmla="*/ 0 w 804898"/>
              <a:gd name="connsiteY7" fmla="*/ 2655988 h 3140150"/>
              <a:gd name="connsiteX8" fmla="*/ 0 w 804898"/>
              <a:gd name="connsiteY8" fmla="*/ 484162 h 3140150"/>
              <a:gd name="connsiteX9" fmla="*/ 0 w 804898"/>
              <a:gd name="connsiteY9" fmla="*/ 126900 h 3140150"/>
              <a:gd name="connsiteX10" fmla="*/ 99480 w 804898"/>
              <a:gd name="connsiteY10" fmla="*/ 0 h 314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04898" h="3140150">
                <a:moveTo>
                  <a:pt x="99480" y="0"/>
                </a:moveTo>
                <a:lnTo>
                  <a:pt x="804898" y="0"/>
                </a:lnTo>
                <a:lnTo>
                  <a:pt x="804898" y="357262"/>
                </a:lnTo>
                <a:lnTo>
                  <a:pt x="804898" y="2782888"/>
                </a:lnTo>
                <a:lnTo>
                  <a:pt x="804898" y="3140150"/>
                </a:lnTo>
                <a:lnTo>
                  <a:pt x="99480" y="3140150"/>
                </a:lnTo>
                <a:cubicBezTo>
                  <a:pt x="44539" y="3140150"/>
                  <a:pt x="0" y="3083334"/>
                  <a:pt x="0" y="3013250"/>
                </a:cubicBezTo>
                <a:lnTo>
                  <a:pt x="0" y="2655988"/>
                </a:lnTo>
                <a:lnTo>
                  <a:pt x="0" y="484162"/>
                </a:lnTo>
                <a:lnTo>
                  <a:pt x="0" y="126900"/>
                </a:lnTo>
                <a:cubicBezTo>
                  <a:pt x="0" y="56816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it-IT" dirty="0"/>
          </a:p>
        </p:txBody>
      </p:sp>
      <p:sp>
        <p:nvSpPr>
          <p:cNvPr id="18" name="Triangolo isoscele 17" descr="Ombreggiatura per casella del titolo">
            <a:extLst>
              <a:ext uri="{FF2B5EF4-FFF2-40B4-BE49-F238E27FC236}">
                <a16:creationId xmlns:a16="http://schemas.microsoft.com/office/drawing/2014/main" id="{FAB4748B-F532-4C70-827A-5FEA8C0843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91864" y="5548307"/>
            <a:ext cx="450092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25293" y="2408157"/>
            <a:ext cx="4459766" cy="3146839"/>
          </a:xfrm>
        </p:spPr>
        <p:txBody>
          <a:bodyPr rtlCol="0"/>
          <a:lstStyle/>
          <a:p>
            <a:pPr>
              <a:lnSpc>
                <a:spcPts val="4000"/>
              </a:lnSpc>
            </a:pPr>
            <a:r>
              <a:rPr lang="it-IT" sz="4800" dirty="0" err="1">
                <a:latin typeface="Montserrat ExtraBold" panose="00000900000000000000" pitchFamily="2" charset="0"/>
              </a:rPr>
              <a:t>Git</a:t>
            </a:r>
            <a:r>
              <a:rPr lang="it-IT" sz="4800" dirty="0">
                <a:latin typeface="Montserrat ExtraBold" panose="00000900000000000000" pitchFamily="2" charset="0"/>
              </a:rPr>
              <a:t> </a:t>
            </a:r>
            <a:r>
              <a:rPr lang="it-IT" sz="4800" dirty="0" err="1">
                <a:latin typeface="Montserrat ExtraBold" panose="00000900000000000000" pitchFamily="2" charset="0"/>
              </a:rPr>
              <a:t>Bash</a:t>
            </a:r>
            <a:endParaRPr lang="it-IT" sz="4800" dirty="0">
              <a:latin typeface="Montserrat ExtraBold" panose="00000900000000000000" pitchFamily="2" charset="0"/>
            </a:endParaRPr>
          </a:p>
        </p:txBody>
      </p:sp>
      <p:sp>
        <p:nvSpPr>
          <p:cNvPr id="15" name="Figura a mano libera 5" descr="Blocco in evidenza">
            <a:extLst>
              <a:ext uri="{FF2B5EF4-FFF2-40B4-BE49-F238E27FC236}">
                <a16:creationId xmlns:a16="http://schemas.microsoft.com/office/drawing/2014/main" id="{7746F873-A4ED-4E4C-BB89-CA0FBB9E9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56656" y="5118766"/>
            <a:ext cx="751030" cy="65906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Blocco in evidenza vuoto">
            <a:extLst>
              <a:ext uri="{FF2B5EF4-FFF2-40B4-BE49-F238E27FC236}">
                <a16:creationId xmlns:a16="http://schemas.microsoft.com/office/drawing/2014/main" id="{E0D7A780-33BC-4E68-9763-AB62376D5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779027" y="11601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93</a:t>
            </a:fld>
            <a:endParaRPr lang="it-IT" dirty="0"/>
          </a:p>
        </p:txBody>
      </p:sp>
      <p:pic>
        <p:nvPicPr>
          <p:cNvPr id="1026" name="Picture 2" descr="Risultati immagini per git bash">
            <a:extLst>
              <a:ext uri="{FF2B5EF4-FFF2-40B4-BE49-F238E27FC236}">
                <a16:creationId xmlns:a16="http://schemas.microsoft.com/office/drawing/2014/main" id="{D78BA985-E378-49F6-975B-EB28EC209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2689" y="3386742"/>
            <a:ext cx="1732024" cy="173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6731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475CD8FC-C3F9-4DFE-AF27-F20FF4E1A2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793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1310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0462" y="3479099"/>
            <a:ext cx="8931075" cy="1252742"/>
          </a:xfrm>
        </p:spPr>
        <p:txBody>
          <a:bodyPr rtlCol="0"/>
          <a:lstStyle/>
          <a:p>
            <a:r>
              <a:rPr lang="it-IT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https://rogerdudler.github.io/git-guide/index.it.html</a:t>
            </a:r>
          </a:p>
        </p:txBody>
      </p:sp>
      <p:sp>
        <p:nvSpPr>
          <p:cNvPr id="15" name="Figura a mano libera 5" descr="Immagine in evidenza vuot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2731627" y="124294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Immagine in evidenza piena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3736677" y="1565346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95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540961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726" y="702974"/>
            <a:ext cx="6181063" cy="1252742"/>
          </a:xfrm>
        </p:spPr>
        <p:txBody>
          <a:bodyPr rtlCol="0"/>
          <a:lstStyle/>
          <a:p>
            <a:pPr rtl="0"/>
            <a:r>
              <a:rPr lang="it-IT" sz="4400" b="1" dirty="0">
                <a:latin typeface="Montserrat Black" panose="00000A00000000000000" pitchFamily="2" charset="0"/>
              </a:rPr>
              <a:t>Principali comandi di </a:t>
            </a:r>
            <a:r>
              <a:rPr lang="it-IT" sz="4400" b="1" dirty="0" err="1">
                <a:latin typeface="Montserrat Black" panose="00000A00000000000000" pitchFamily="2" charset="0"/>
              </a:rPr>
              <a:t>Git</a:t>
            </a:r>
            <a:r>
              <a:rPr lang="it-IT" sz="4400" b="1" dirty="0">
                <a:latin typeface="Montserrat Black" panose="00000A00000000000000" pitchFamily="2" charset="0"/>
              </a:rPr>
              <a:t> </a:t>
            </a:r>
            <a:r>
              <a:rPr lang="it-IT" sz="4400" b="1" dirty="0" err="1">
                <a:latin typeface="Montserrat Black" panose="00000A00000000000000" pitchFamily="2" charset="0"/>
              </a:rPr>
              <a:t>Bash</a:t>
            </a:r>
            <a:endParaRPr lang="it-IT" sz="4400" b="1" dirty="0">
              <a:latin typeface="Montserrat Black" panose="00000A00000000000000" pitchFamily="2" charset="0"/>
            </a:endParaRP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1018727" y="2066871"/>
            <a:ext cx="5472000" cy="4077160"/>
          </a:xfrm>
        </p:spPr>
        <p:txBody>
          <a:bodyPr rtlCol="0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git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 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init</a:t>
            </a: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git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 clone 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nomeutente@host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:/percorso/del/repository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git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 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add</a:t>
            </a: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git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 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commit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 -m «Messaggio per la 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commit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»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git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 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push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 </a:t>
            </a: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origin</a:t>
            </a:r>
            <a:r>
              <a:rPr lang="it-IT" sz="2800" dirty="0">
                <a:latin typeface="PT Serif" panose="020A0603040505020204" pitchFamily="18" charset="0"/>
                <a:cs typeface="Helvetica" panose="020B0604020202020204" pitchFamily="34" charset="0"/>
              </a:rPr>
              <a:t> master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 err="1">
                <a:latin typeface="PT Serif" panose="020A0603040505020204" pitchFamily="18" charset="0"/>
                <a:cs typeface="Helvetica" panose="020B0604020202020204" pitchFamily="34" charset="0"/>
              </a:rPr>
              <a:t>gitk</a:t>
            </a: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723900" lvl="1" indent="-457200">
              <a:buFont typeface="Arial" panose="020B0604020202020204" pitchFamily="34" charset="0"/>
              <a:buChar char="•"/>
            </a:pPr>
            <a:endParaRPr lang="it-IT" sz="26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  <a:p>
            <a:pPr rtl="0"/>
            <a:endParaRPr lang="it-IT" sz="2800" dirty="0">
              <a:latin typeface="PT Serif" panose="020A0603040505020204" pitchFamily="18" charset="0"/>
              <a:cs typeface="Helvetica" panose="020B0604020202020204" pitchFamily="34" charset="0"/>
            </a:endParaRP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tretch>
            <a:fillRect/>
          </a:stretch>
        </p:blipFill>
        <p:spPr>
          <a:xfrm>
            <a:off x="7010686" y="2409483"/>
            <a:ext cx="3845715" cy="2884286"/>
          </a:xfrm>
        </p:spPr>
      </p:pic>
      <p:sp>
        <p:nvSpPr>
          <p:cNvPr id="15" name="Figura a mano libera 5" descr="Immagine in evidenza vuota">
            <a:extLst>
              <a:ext uri="{FF2B5EF4-FFF2-40B4-BE49-F238E27FC236}">
                <a16:creationId xmlns:a16="http://schemas.microsoft.com/office/drawing/2014/main" id="{764DA446-807B-4C83-BB5A-59E3FABC93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16" name="Figura a mano libera 5" descr="Immagine in evidenza piena">
            <a:extLst>
              <a:ext uri="{FF2B5EF4-FFF2-40B4-BE49-F238E27FC236}">
                <a16:creationId xmlns:a16="http://schemas.microsoft.com/office/drawing/2014/main" id="{F28CDBF8-0191-43F9-98FE-B98B08813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it-IT" smtClean="0"/>
              <a:pPr rtl="0"/>
              <a:t>96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283628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1F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27F6FD20-5E77-45AB-B1E2-1846D6D77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7" y="643467"/>
            <a:ext cx="89137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87101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5">
                <a:lumMod val="89000"/>
              </a:schemeClr>
            </a:gs>
            <a:gs pos="23000">
              <a:schemeClr val="accent5">
                <a:lumMod val="89000"/>
              </a:schemeClr>
            </a:gs>
            <a:gs pos="69000">
              <a:schemeClr val="accent5">
                <a:lumMod val="75000"/>
              </a:schemeClr>
            </a:gs>
            <a:gs pos="97000">
              <a:schemeClr val="accent5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8374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120_TF16411253.potx" id="{D9768FE8-470A-49B9-A52D-5DE781B9AEF7}" vid="{D6860DA0-FAE6-4E23-B055-DF3764F85D8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129">
    <a:dk1>
      <a:sysClr val="windowText" lastClr="000000"/>
    </a:dk1>
    <a:lt1>
      <a:srgbClr val="FFFFFF"/>
    </a:lt1>
    <a:dk2>
      <a:srgbClr val="3F3F3F"/>
    </a:dk2>
    <a:lt2>
      <a:srgbClr val="F2F2F2"/>
    </a:lt2>
    <a:accent1>
      <a:srgbClr val="25C6E3"/>
    </a:accent1>
    <a:accent2>
      <a:srgbClr val="E80554"/>
    </a:accent2>
    <a:accent3>
      <a:srgbClr val="A9E26F"/>
    </a:accent3>
    <a:accent4>
      <a:srgbClr val="EAD000"/>
    </a:accent4>
    <a:accent5>
      <a:srgbClr val="1A0F49"/>
    </a:accent5>
    <a:accent6>
      <a:srgbClr val="FF4A01"/>
    </a:accent6>
    <a:hlink>
      <a:srgbClr val="25C6E3"/>
    </a:hlink>
    <a:folHlink>
      <a:srgbClr val="25C6E3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ontrol xmlns="http://schemas.microsoft.com/VisualStudio/2011/storyboarding/control">
  <Id Name="System.Storyboarding.Backgrounds.DesktopTaskbar" Revision="1" Stencil="System.Storyboarding.Backgrounds" StencilVersion="0.1"/>
</Control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5.xml><?xml version="1.0" encoding="utf-8"?>
<Control xmlns="http://schemas.microsoft.com/VisualStudio/2011/storyboarding/control">
  <Id Name="System.Storyboarding.Common.MousePointer" Revision="1" Stencil="System.Storyboarding.Common" StencilVersion="0.1"/>
</Control>
</file>

<file path=customXml/itemProps1.xml><?xml version="1.0" encoding="utf-8"?>
<ds:datastoreItem xmlns:ds="http://schemas.openxmlformats.org/officeDocument/2006/customXml" ds:itemID="{7538A597-5D48-4EBD-BA65-02A4BB0E673D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http://schemas.microsoft.com/office/2006/metadata/properties"/>
    <ds:schemaRef ds:uri="http://www.w3.org/XML/1998/namespace"/>
    <ds:schemaRef ds:uri="http://purl.org/dc/elements/1.1/"/>
    <ds:schemaRef ds:uri="http://purl.org/dc/terms/"/>
    <ds:schemaRef ds:uri="6dc4bcd6-49db-4c07-9060-8acfc67cef9f"/>
    <ds:schemaRef ds:uri="fb0879af-3eba-417a-a55a-ffe6dcd6ca77"/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6DEA705B-8BE2-4D44-9D35-71C5FDFA650A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5.xml><?xml version="1.0" encoding="utf-8"?>
<ds:datastoreItem xmlns:ds="http://schemas.openxmlformats.org/officeDocument/2006/customXml" ds:itemID="{6871E455-DAC5-4C72-90E8-1DB47DF7467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338</Words>
  <Application>Microsoft Office PowerPoint</Application>
  <PresentationFormat>Widescreen</PresentationFormat>
  <Paragraphs>109</Paragraphs>
  <Slides>98</Slides>
  <Notes>13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98</vt:i4>
      </vt:variant>
    </vt:vector>
  </HeadingPairs>
  <TitlesOfParts>
    <vt:vector size="109" baseType="lpstr">
      <vt:lpstr>Arial</vt:lpstr>
      <vt:lpstr>Calibri</vt:lpstr>
      <vt:lpstr>Calibri Light</vt:lpstr>
      <vt:lpstr>Corbel</vt:lpstr>
      <vt:lpstr>Impact</vt:lpstr>
      <vt:lpstr>Montserrat</vt:lpstr>
      <vt:lpstr>Montserrat Black</vt:lpstr>
      <vt:lpstr>Montserrat ExtraBold</vt:lpstr>
      <vt:lpstr>PT Serif</vt:lpstr>
      <vt:lpstr>Times New Roman</vt:lpstr>
      <vt:lpstr>Tema di Office</vt:lpstr>
      <vt:lpstr>Presentazione standard di PowerPoint</vt:lpstr>
      <vt:lpstr>GitHub – Cos’è e Come Funziona</vt:lpstr>
      <vt:lpstr>Definizione</vt:lpstr>
      <vt:lpstr>Come Funziona</vt:lpstr>
      <vt:lpstr>Presentazione standard di PowerPoint</vt:lpstr>
      <vt:lpstr>In pratica consente di</vt:lpstr>
      <vt:lpstr>Pubblicare e condividere progetti Open Source</vt:lpstr>
      <vt:lpstr>Salvare i propri progetti online in modo distribuito</vt:lpstr>
      <vt:lpstr>Ripristinare le varie versioni di un’applicazione</vt:lpstr>
      <vt:lpstr>Usare l’editor che si vuole</vt:lpstr>
      <vt:lpstr>Collaborare (con il forking e le pull request)</vt:lpstr>
      <vt:lpstr>Fare domande e commenti</vt:lpstr>
      <vt:lpstr>Mettersi in mostra e farsi conoscere come sviluppatori</vt:lpstr>
      <vt:lpstr>2 fasi di sviluppo iterative</vt:lpstr>
      <vt:lpstr>Presentazione standard di PowerPoint</vt:lpstr>
      <vt:lpstr>Presentazione standard di PowerPoint</vt:lpstr>
      <vt:lpstr>Storia</vt:lpstr>
      <vt:lpstr>Ha dei predecessori</vt:lpstr>
      <vt:lpstr>Presentazione standard di PowerPoint</vt:lpstr>
      <vt:lpstr>Keywords</vt:lpstr>
      <vt:lpstr>Presentazione standard di PowerPoint</vt:lpstr>
      <vt:lpstr>Registrazione al sito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Creazione di una repository</vt:lpstr>
      <vt:lpstr>Presentazione standard di PowerPoint</vt:lpstr>
      <vt:lpstr>Presentazione standard di PowerPoint</vt:lpstr>
      <vt:lpstr>Presentazione standard di PowerPoint</vt:lpstr>
      <vt:lpstr>La scelta della licenza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Usare GitHub ovunque</vt:lpstr>
      <vt:lpstr>https://desktop.github.com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Usare Git con Netbeans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Visualizzare una versione precedente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Come Collaborare</vt:lpstr>
      <vt:lpstr>Presentazione standard di PowerPoint</vt:lpstr>
      <vt:lpstr>Presentazione standard di PowerPoint</vt:lpstr>
      <vt:lpstr>Presentazione standard di PowerPoint</vt:lpstr>
      <vt:lpstr>https://github.com/itis-castelli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Git Bash</vt:lpstr>
      <vt:lpstr>Presentazione standard di PowerPoint</vt:lpstr>
      <vt:lpstr>https://rogerdudler.github.io/git-guide/index.it.html</vt:lpstr>
      <vt:lpstr>Principali comandi di Git Bash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2019-04-02T20:03:21Z</dcterms:created>
  <dcterms:modified xsi:type="dcterms:W3CDTF">2019-04-02T20:56:03Z</dcterms:modified>
</cp:coreProperties>
</file>